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Lato"/>
      <p:regular r:id="rId39"/>
      <p:bold r:id="rId40"/>
      <p:italic r:id="rId41"/>
      <p:boldItalic r:id="rId42"/>
    </p:embeddedFont>
    <p:embeddedFont>
      <p:font typeface="Lato Light"/>
      <p:regular r:id="rId43"/>
      <p:bold r:id="rId44"/>
      <p:italic r:id="rId45"/>
      <p:boldItalic r:id="rId46"/>
    </p:embeddedFont>
    <p:embeddedFont>
      <p:font typeface="Barlow Medium"/>
      <p:regular r:id="rId47"/>
      <p:bold r:id="rId48"/>
      <p:italic r:id="rId49"/>
      <p:boldItalic r:id="rId50"/>
    </p:embeddedFont>
    <p:embeddedFont>
      <p:font typeface="Barlow ExtraBold"/>
      <p:bold r:id="rId51"/>
      <p:boldItalic r:id="rId52"/>
    </p:embeddedFont>
    <p:embeddedFont>
      <p:font typeface="Barlow SemiBold"/>
      <p:regular r:id="rId53"/>
      <p:bold r:id="rId54"/>
      <p:italic r:id="rId55"/>
      <p:boldItalic r:id="rId56"/>
    </p:embeddedFont>
    <p:embeddedFont>
      <p:font typeface="Merriweather"/>
      <p:regular r:id="rId57"/>
      <p:bold r:id="rId58"/>
      <p:italic r:id="rId59"/>
      <p:boldItalic r:id="rId60"/>
    </p:embeddedFont>
    <p:embeddedFont>
      <p:font typeface="Barlow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44" Type="http://schemas.openxmlformats.org/officeDocument/2006/relationships/font" Target="fonts/LatoLight-bold.fntdata"/><Relationship Id="rId43" Type="http://schemas.openxmlformats.org/officeDocument/2006/relationships/font" Target="fonts/LatoLight-regular.fntdata"/><Relationship Id="rId46" Type="http://schemas.openxmlformats.org/officeDocument/2006/relationships/font" Target="fonts/LatoLight-boldItalic.fntdata"/><Relationship Id="rId45" Type="http://schemas.openxmlformats.org/officeDocument/2006/relationships/font" Target="fonts/La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Medium-bold.fntdata"/><Relationship Id="rId47" Type="http://schemas.openxmlformats.org/officeDocument/2006/relationships/font" Target="fonts/BarlowMedium-regular.fntdata"/><Relationship Id="rId49" Type="http://schemas.openxmlformats.org/officeDocument/2006/relationships/font" Target="fonts/Barlow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Lato-regular.fntdata"/><Relationship Id="rId38" Type="http://schemas.openxmlformats.org/officeDocument/2006/relationships/slide" Target="slides/slide33.xml"/><Relationship Id="rId62" Type="http://schemas.openxmlformats.org/officeDocument/2006/relationships/font" Target="fonts/Barlow-bold.fntdata"/><Relationship Id="rId61" Type="http://schemas.openxmlformats.org/officeDocument/2006/relationships/font" Target="fonts/Barlow-regular.fntdata"/><Relationship Id="rId20" Type="http://schemas.openxmlformats.org/officeDocument/2006/relationships/slide" Target="slides/slide15.xml"/><Relationship Id="rId64" Type="http://schemas.openxmlformats.org/officeDocument/2006/relationships/font" Target="fonts/Barlow-boldItalic.fntdata"/><Relationship Id="rId63" Type="http://schemas.openxmlformats.org/officeDocument/2006/relationships/font" Target="fonts/Barlow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erriweather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rlowExtraBold-bold.fntdata"/><Relationship Id="rId50" Type="http://schemas.openxmlformats.org/officeDocument/2006/relationships/font" Target="fonts/BarlowMedium-boldItalic.fntdata"/><Relationship Id="rId53" Type="http://schemas.openxmlformats.org/officeDocument/2006/relationships/font" Target="fonts/BarlowSemiBold-regular.fntdata"/><Relationship Id="rId52" Type="http://schemas.openxmlformats.org/officeDocument/2006/relationships/font" Target="fonts/BarlowExtraBold-boldItalic.fntdata"/><Relationship Id="rId11" Type="http://schemas.openxmlformats.org/officeDocument/2006/relationships/slide" Target="slides/slide6.xml"/><Relationship Id="rId55" Type="http://schemas.openxmlformats.org/officeDocument/2006/relationships/font" Target="fonts/BarlowSemiBold-italic.fntdata"/><Relationship Id="rId10" Type="http://schemas.openxmlformats.org/officeDocument/2006/relationships/slide" Target="slides/slide5.xml"/><Relationship Id="rId54" Type="http://schemas.openxmlformats.org/officeDocument/2006/relationships/font" Target="fonts/BarlowSemiBold-bold.fntdata"/><Relationship Id="rId13" Type="http://schemas.openxmlformats.org/officeDocument/2006/relationships/slide" Target="slides/slide8.xml"/><Relationship Id="rId57" Type="http://schemas.openxmlformats.org/officeDocument/2006/relationships/font" Target="fonts/Merriweather-regular.fntdata"/><Relationship Id="rId12" Type="http://schemas.openxmlformats.org/officeDocument/2006/relationships/slide" Target="slides/slide7.xml"/><Relationship Id="rId56" Type="http://schemas.openxmlformats.org/officeDocument/2006/relationships/font" Target="fonts/BarlowSemi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Merriweather-italic.fntdata"/><Relationship Id="rId14" Type="http://schemas.openxmlformats.org/officeDocument/2006/relationships/slide" Target="slides/slide9.xml"/><Relationship Id="rId58" Type="http://schemas.openxmlformats.org/officeDocument/2006/relationships/font" Target="fonts/Merriweather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755360b0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755360b0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755360b0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755360b0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755360b0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755360b0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LangSmith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LangServe</a:t>
            </a:r>
            <a:br>
              <a:rPr lang="en"/>
            </a:br>
            <a:br>
              <a:rPr lang="en"/>
            </a:br>
            <a:r>
              <a:rPr lang="en"/>
              <a:t>Don’t forget popup of PR for github issue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35a8860e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35a8860e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755360b0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755360b0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6ed9f52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6ed9f52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6ed9f525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6ed9f52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6ed9f52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6ed9f52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6ed9f525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6ed9f525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6ed9f525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6ed9f525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48cb4527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48cb4527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6ed9f525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6ed9f525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6ed9f525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6ed9f525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6ed9f525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6ed9f525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6ed9f525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6ed9f525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6ed9f525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6ed9f525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6ed9f525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6ed9f525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6ed9f525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6ed9f525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6ed9f525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a6ed9f525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6ed9f525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a6ed9f525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6ed9f525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a6ed9f525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48cb4527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48cb4527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6ed9f525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6ed9f525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a6ed9f525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a6ed9f525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ac7fd5a50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9ac7fd5a5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ac7fd5a50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ac7fd5a5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48cb4527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48cb4527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35a8860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35a8860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69873a4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69873a4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ac7fd5a50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ac7fd5a5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ac7fd5a5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ac7fd5a5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69873a4b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69873a4b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495103" y="1908150"/>
            <a:ext cx="593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95100" y="3960750"/>
            <a:ext cx="5932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00" y="510475"/>
            <a:ext cx="2109575" cy="3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ule">
  <p:cSld name="TITLE_ONLY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3729225" y="652500"/>
            <a:ext cx="5100300" cy="3838500"/>
          </a:xfrm>
          <a:prstGeom prst="roundRect">
            <a:avLst>
              <a:gd fmla="val 4393" name="adj"/>
            </a:avLst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270750" y="3406200"/>
            <a:ext cx="2593800" cy="15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4069725" y="1423575"/>
            <a:ext cx="4759800" cy="22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ONLY_1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862" y="-33225"/>
            <a:ext cx="9237721" cy="52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/>
          <p:nvPr/>
        </p:nvSpPr>
        <p:spPr>
          <a:xfrm>
            <a:off x="384275" y="2576400"/>
            <a:ext cx="50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That is it!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384275" y="3135350"/>
            <a:ext cx="503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b="1" sz="6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8" name="Google Shape;5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75" y="4409100"/>
            <a:ext cx="1731950" cy="2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/>
          <p:nvPr/>
        </p:nvSpPr>
        <p:spPr>
          <a:xfrm>
            <a:off x="2672950" y="4309613"/>
            <a:ext cx="270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750" y="-33225"/>
            <a:ext cx="3403575" cy="36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base 1">
  <p:cSld name="Title Slide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-4675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39000">
                <a:srgbClr val="FFFFFF">
                  <a:alpha val="90196"/>
                </a:srgbClr>
              </a:gs>
              <a:gs pos="72000">
                <a:srgbClr val="FFFFFF">
                  <a:alpha val="50196"/>
                </a:srgbClr>
              </a:gs>
              <a:gs pos="100000">
                <a:schemeClr val="l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13"/>
          <p:cNvCxnSpPr/>
          <p:nvPr/>
        </p:nvCxnSpPr>
        <p:spPr>
          <a:xfrm>
            <a:off x="6858000" y="2"/>
            <a:ext cx="0" cy="4834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" name="Google Shape;64;p13"/>
          <p:cNvCxnSpPr/>
          <p:nvPr/>
        </p:nvCxnSpPr>
        <p:spPr>
          <a:xfrm>
            <a:off x="4572000" y="2"/>
            <a:ext cx="0" cy="4834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" name="Google Shape;65;p13"/>
          <p:cNvCxnSpPr/>
          <p:nvPr/>
        </p:nvCxnSpPr>
        <p:spPr>
          <a:xfrm>
            <a:off x="2286000" y="0"/>
            <a:ext cx="0" cy="4834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" name="Google Shape;66;p13"/>
          <p:cNvSpPr txBox="1"/>
          <p:nvPr>
            <p:ph type="title"/>
          </p:nvPr>
        </p:nvSpPr>
        <p:spPr>
          <a:xfrm>
            <a:off x="430581" y="293606"/>
            <a:ext cx="5927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Bold"/>
              <a:buNone/>
              <a:defRPr sz="2000">
                <a:solidFill>
                  <a:srgbClr val="09212C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430575" y="982096"/>
            <a:ext cx="59277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000"/>
              <a:buFont typeface="Barlow"/>
              <a:buNone/>
              <a:defRPr sz="1000">
                <a:solidFill>
                  <a:srgbClr val="18A6D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68" name="Google Shape;68;p13"/>
          <p:cNvSpPr/>
          <p:nvPr/>
        </p:nvSpPr>
        <p:spPr>
          <a:xfrm>
            <a:off x="0" y="5082600"/>
            <a:ext cx="9144000" cy="60900"/>
          </a:xfrm>
          <a:prstGeom prst="rect">
            <a:avLst/>
          </a:prstGeom>
          <a:gradFill>
            <a:gsLst>
              <a:gs pos="0">
                <a:srgbClr val="040445"/>
              </a:gs>
              <a:gs pos="39000">
                <a:srgbClr val="18A7D7"/>
              </a:gs>
              <a:gs pos="72000">
                <a:srgbClr val="E70FF3"/>
              </a:gs>
              <a:gs pos="100000">
                <a:srgbClr val="04044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3"/>
          <p:cNvCxnSpPr/>
          <p:nvPr/>
        </p:nvCxnSpPr>
        <p:spPr>
          <a:xfrm>
            <a:off x="-4675" y="4834450"/>
            <a:ext cx="91485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" name="Google Shape;70;p13"/>
          <p:cNvSpPr/>
          <p:nvPr/>
        </p:nvSpPr>
        <p:spPr>
          <a:xfrm>
            <a:off x="8895725" y="4834325"/>
            <a:ext cx="248400" cy="248400"/>
          </a:xfrm>
          <a:prstGeom prst="rect">
            <a:avLst/>
          </a:prstGeom>
          <a:solidFill>
            <a:srgbClr val="1105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‹#›</a:t>
            </a:fld>
            <a:endParaRPr b="1"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375" y="4801463"/>
            <a:ext cx="848125" cy="3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7">
          <p15:clr>
            <a:srgbClr val="FBAE40"/>
          </p15:clr>
        </p15:guide>
        <p15:guide id="2" orient="horz" pos="361">
          <p15:clr>
            <a:srgbClr val="FBAE40"/>
          </p15:clr>
        </p15:guide>
        <p15:guide id="3" orient="horz" pos="2929">
          <p15:clr>
            <a:srgbClr val="FBAE40"/>
          </p15:clr>
        </p15:guide>
        <p15:guide id="4" pos="54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75" y="510475"/>
            <a:ext cx="2109625" cy="3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ctrTitle"/>
          </p:nvPr>
        </p:nvSpPr>
        <p:spPr>
          <a:xfrm>
            <a:off x="495103" y="1908150"/>
            <a:ext cx="593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95100" y="3960750"/>
            <a:ext cx="5321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2A64F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311700"/>
            <a:ext cx="1505350" cy="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6205550" y="4580700"/>
            <a:ext cx="27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110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740375"/>
            <a:ext cx="8520600" cy="26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11700" y="17271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832400" y="17271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311725" y="742350"/>
            <a:ext cx="3985200" cy="4401000"/>
          </a:xfrm>
          <a:prstGeom prst="roundRect">
            <a:avLst>
              <a:gd fmla="val 6545" name="adj"/>
            </a:avLst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311750" y="4794700"/>
            <a:ext cx="3985200" cy="3540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541475" y="1030550"/>
            <a:ext cx="3249000" cy="15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4523975" y="1005450"/>
            <a:ext cx="4139700" cy="10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4523975" y="2074125"/>
            <a:ext cx="4157100" cy="24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4186925"/>
            <a:ext cx="66489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hasCustomPrompt="1" type="title"/>
          </p:nvPr>
        </p:nvSpPr>
        <p:spPr>
          <a:xfrm>
            <a:off x="311700" y="1048025"/>
            <a:ext cx="8520600" cy="11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11700" y="2308025"/>
            <a:ext cx="8520600" cy="22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9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1700"/>
            <a:ext cx="1505350" cy="2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793"/>
            <a:ext cx="9143999" cy="515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4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09130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1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798752"/>
            <a:ext cx="85206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13" y="311700"/>
            <a:ext cx="1505314" cy="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6205550" y="4580700"/>
            <a:ext cx="27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>
            <a:off x="495100" y="2091775"/>
            <a:ext cx="5932800" cy="25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Serverless Holiday Hackathon 2023</a:t>
            </a:r>
            <a:endParaRPr sz="4800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4300" y="4100625"/>
            <a:ext cx="1049700" cy="10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425" y="41980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225" y="634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Bedrock Code Samples</a:t>
            </a:r>
            <a:endParaRPr>
              <a:solidFill>
                <a:srgbClr val="2A64F3"/>
              </a:solidFill>
            </a:endParaRPr>
          </a:p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Preserve Conversation?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81725"/>
            <a:ext cx="4054425" cy="15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75" y="2681725"/>
            <a:ext cx="4266850" cy="18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/>
          <p:nvPr/>
        </p:nvSpPr>
        <p:spPr>
          <a:xfrm>
            <a:off x="1005550" y="2864725"/>
            <a:ext cx="2076300" cy="57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5628675" y="2901375"/>
            <a:ext cx="2076300" cy="57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1331100" y="3557000"/>
            <a:ext cx="1859100" cy="403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5669663" y="3825125"/>
            <a:ext cx="1859100" cy="403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0" y="2681721"/>
            <a:ext cx="4081436" cy="18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5225" y="634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Bedrock Code Samples</a:t>
            </a:r>
            <a:endParaRPr>
              <a:solidFill>
                <a:srgbClr val="2A64F3"/>
              </a:solidFill>
            </a:endParaRPr>
          </a:p>
        </p:txBody>
      </p:sp>
      <p:sp>
        <p:nvSpPr>
          <p:cNvPr id="165" name="Google Shape;165;p24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Streamed Response</a:t>
            </a:r>
            <a:r>
              <a:rPr lang="en"/>
              <a:t>?</a:t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75" y="2681725"/>
            <a:ext cx="4266850" cy="18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/>
          <p:nvPr/>
        </p:nvSpPr>
        <p:spPr>
          <a:xfrm>
            <a:off x="1331100" y="3557000"/>
            <a:ext cx="1859100" cy="403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5811925" y="3520400"/>
            <a:ext cx="2789400" cy="440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225" y="634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Bedrock Code Samples</a:t>
            </a:r>
            <a:endParaRPr>
              <a:solidFill>
                <a:srgbClr val="2A64F3"/>
              </a:solidFill>
            </a:endParaRPr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Lang* vs AWS Ecosystem</a:t>
            </a:r>
            <a:r>
              <a:rPr lang="en"/>
              <a:t>?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538" y="1935175"/>
            <a:ext cx="3350926" cy="320833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/>
          <p:nvPr/>
        </p:nvSpPr>
        <p:spPr>
          <a:xfrm>
            <a:off x="4080075" y="2466850"/>
            <a:ext cx="1989300" cy="354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71620">
            <a:off x="-65775" y="2301062"/>
            <a:ext cx="9144001" cy="141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Demo!</a:t>
            </a:r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35300" y="3052550"/>
            <a:ext cx="9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Check out our very own Santa Chatbot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Our Own AI ChatBot</a:t>
            </a:r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35300" y="3052550"/>
            <a:ext cx="9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Check out ho ho how we built our very own Santa Chatbot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770475" y="2072825"/>
            <a:ext cx="6887400" cy="25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Implementing LLMs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Conversation Memory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Streamed Responses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WebSocket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Decoupling long-lasting execution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Authentication and State Management</a:t>
            </a:r>
            <a:endParaRPr/>
          </a:p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Challenges Faced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Conversation Memory</a:t>
            </a:r>
            <a:endParaRPr/>
          </a:p>
        </p:txBody>
      </p:sp>
      <p:sp>
        <p:nvSpPr>
          <p:cNvPr id="206" name="Google Shape;206;p29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Challenges Faced - LLM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475" y="1938450"/>
            <a:ext cx="5807824" cy="312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770475" y="1360725"/>
            <a:ext cx="72420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Streamed Responses</a:t>
            </a:r>
            <a:endParaRPr/>
          </a:p>
        </p:txBody>
      </p:sp>
      <p:sp>
        <p:nvSpPr>
          <p:cNvPr id="214" name="Google Shape;214;p30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Challenges Faced - LLM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850" y="2001350"/>
            <a:ext cx="5217550" cy="29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770475" y="1360725"/>
            <a:ext cx="72420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Streamed Responses</a:t>
            </a:r>
            <a:endParaRPr/>
          </a:p>
        </p:txBody>
      </p:sp>
      <p:sp>
        <p:nvSpPr>
          <p:cNvPr id="222" name="Google Shape;222;p31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Challenges Faced - LLM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38" y="1913108"/>
            <a:ext cx="6804376" cy="2704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770475" y="1360725"/>
            <a:ext cx="72420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Decoupling long-lasting execution</a:t>
            </a:r>
            <a:endParaRPr/>
          </a:p>
        </p:txBody>
      </p:sp>
      <p:sp>
        <p:nvSpPr>
          <p:cNvPr id="230" name="Google Shape;230;p32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Challenges Faced - WebSocket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37" y="1903775"/>
            <a:ext cx="4432275" cy="30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3800" y="404725"/>
            <a:ext cx="3108350" cy="38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type="title"/>
          </p:nvPr>
        </p:nvSpPr>
        <p:spPr>
          <a:xfrm>
            <a:off x="270750" y="3210275"/>
            <a:ext cx="2593800" cy="15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plans for today</a:t>
            </a:r>
            <a:endParaRPr sz="3600"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5142525" y="1399125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About Serverless Guru</a:t>
            </a:r>
            <a:endParaRPr b="1" sz="1400"/>
          </a:p>
        </p:txBody>
      </p:sp>
      <p:cxnSp>
        <p:nvCxnSpPr>
          <p:cNvPr id="86" name="Google Shape;86;p15"/>
          <p:cNvCxnSpPr/>
          <p:nvPr/>
        </p:nvCxnSpPr>
        <p:spPr>
          <a:xfrm>
            <a:off x="4587075" y="1949775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5142525" y="2023952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Bedrock Code Samples</a:t>
            </a:r>
            <a:endParaRPr b="1" sz="1400"/>
          </a:p>
        </p:txBody>
      </p:sp>
      <p:cxnSp>
        <p:nvCxnSpPr>
          <p:cNvPr id="88" name="Google Shape;88;p15"/>
          <p:cNvCxnSpPr/>
          <p:nvPr/>
        </p:nvCxnSpPr>
        <p:spPr>
          <a:xfrm>
            <a:off x="4587075" y="2532050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5142525" y="2597441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Building Our Own AI Chatbot</a:t>
            </a:r>
            <a:endParaRPr b="1" sz="1400"/>
          </a:p>
        </p:txBody>
      </p:sp>
      <p:cxnSp>
        <p:nvCxnSpPr>
          <p:cNvPr id="90" name="Google Shape;90;p15"/>
          <p:cNvCxnSpPr/>
          <p:nvPr/>
        </p:nvCxnSpPr>
        <p:spPr>
          <a:xfrm>
            <a:off x="4587075" y="3114325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5142525" y="3179724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Q &amp; A</a:t>
            </a:r>
            <a:endParaRPr b="1" sz="1400"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50979">
            <a:off x="8091050" y="1543012"/>
            <a:ext cx="279001" cy="1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2400" y="2667401"/>
            <a:ext cx="296300" cy="31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770475" y="1360725"/>
            <a:ext cx="72420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Decoupling long-lasting execution</a:t>
            </a:r>
            <a:endParaRPr/>
          </a:p>
        </p:txBody>
      </p:sp>
      <p:sp>
        <p:nvSpPr>
          <p:cNvPr id="238" name="Google Shape;238;p33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Challenges Faced - WebSocket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25" y="2126075"/>
            <a:ext cx="8839204" cy="1817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770475" y="1360725"/>
            <a:ext cx="72420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Decoupling long-lasting execution</a:t>
            </a:r>
            <a:endParaRPr/>
          </a:p>
        </p:txBody>
      </p:sp>
      <p:sp>
        <p:nvSpPr>
          <p:cNvPr id="246" name="Google Shape;246;p34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Challenges Faced - WebSocket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02226"/>
            <a:ext cx="8184301" cy="19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770475" y="1360725"/>
            <a:ext cx="72420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Decoupling long-lasting execution</a:t>
            </a:r>
            <a:endParaRPr/>
          </a:p>
        </p:txBody>
      </p:sp>
      <p:sp>
        <p:nvSpPr>
          <p:cNvPr id="254" name="Google Shape;254;p35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Challenges Faced - WebSocket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050" y="1968325"/>
            <a:ext cx="5451148" cy="30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770475" y="1972850"/>
            <a:ext cx="3658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 and State Management</a:t>
            </a:r>
            <a:endParaRPr/>
          </a:p>
        </p:txBody>
      </p:sp>
      <p:sp>
        <p:nvSpPr>
          <p:cNvPr id="262" name="Google Shape;262;p36"/>
          <p:cNvSpPr txBox="1"/>
          <p:nvPr>
            <p:ph type="title"/>
          </p:nvPr>
        </p:nvSpPr>
        <p:spPr>
          <a:xfrm>
            <a:off x="770475" y="633700"/>
            <a:ext cx="3464700" cy="1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Challenges Faced - WebSocket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175" y="572824"/>
            <a:ext cx="3615000" cy="406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770475" y="1972850"/>
            <a:ext cx="3658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 and State Management</a:t>
            </a:r>
            <a:endParaRPr/>
          </a:p>
        </p:txBody>
      </p:sp>
      <p:sp>
        <p:nvSpPr>
          <p:cNvPr id="270" name="Google Shape;270;p37"/>
          <p:cNvSpPr txBox="1"/>
          <p:nvPr>
            <p:ph type="title"/>
          </p:nvPr>
        </p:nvSpPr>
        <p:spPr>
          <a:xfrm>
            <a:off x="770475" y="633700"/>
            <a:ext cx="3464700" cy="1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Challenges Faced - WebSocket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71" name="Google Shape;2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175" y="355313"/>
            <a:ext cx="4718051" cy="450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770475" y="1972850"/>
            <a:ext cx="3658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 and State Management</a:t>
            </a:r>
            <a:endParaRPr/>
          </a:p>
        </p:txBody>
      </p:sp>
      <p:sp>
        <p:nvSpPr>
          <p:cNvPr id="278" name="Google Shape;278;p38"/>
          <p:cNvSpPr txBox="1"/>
          <p:nvPr>
            <p:ph type="title"/>
          </p:nvPr>
        </p:nvSpPr>
        <p:spPr>
          <a:xfrm>
            <a:off x="770475" y="633700"/>
            <a:ext cx="3464700" cy="1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Challenges Faced - WebSocket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062" y="0"/>
            <a:ext cx="31524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Architecture Overview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770475" y="2072825"/>
            <a:ext cx="6887400" cy="25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Management API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WebSocket API</a:t>
            </a:r>
            <a:endParaRPr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500">
                <a:solidFill>
                  <a:srgbClr val="1A183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Default Actions</a:t>
            </a:r>
            <a:endParaRPr sz="1500">
              <a:solidFill>
                <a:srgbClr val="1A183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 Actions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Decoupled Events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API</a:t>
            </a:r>
            <a:endParaRPr/>
          </a:p>
        </p:txBody>
      </p:sp>
      <p:sp>
        <p:nvSpPr>
          <p:cNvPr id="294" name="Google Shape;294;p40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Architecture Overview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38" y="2042950"/>
            <a:ext cx="8689126" cy="25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770475" y="1360725"/>
            <a:ext cx="69285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 API - Default Actions</a:t>
            </a:r>
            <a:endParaRPr/>
          </a:p>
        </p:txBody>
      </p:sp>
      <p:sp>
        <p:nvSpPr>
          <p:cNvPr id="302" name="Google Shape;302;p41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Architecture Overview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00" y="1886200"/>
            <a:ext cx="8254174" cy="316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title"/>
          </p:nvPr>
        </p:nvSpPr>
        <p:spPr>
          <a:xfrm>
            <a:off x="770475" y="1360725"/>
            <a:ext cx="69285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 API - Custom Actions</a:t>
            </a:r>
            <a:endParaRPr/>
          </a:p>
        </p:txBody>
      </p:sp>
      <p:sp>
        <p:nvSpPr>
          <p:cNvPr id="310" name="Google Shape;310;p42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Architecture Overview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53" y="1850425"/>
            <a:ext cx="8270548" cy="32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Serverless Guru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35300" y="3052550"/>
            <a:ext cx="91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Your Guide to Serverless</a:t>
            </a:r>
            <a:b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Adopt. Migrate. Build.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770475" y="1360725"/>
            <a:ext cx="69285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 API - Decoupled Events</a:t>
            </a:r>
            <a:endParaRPr/>
          </a:p>
        </p:txBody>
      </p:sp>
      <p:sp>
        <p:nvSpPr>
          <p:cNvPr id="318" name="Google Shape;318;p43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Architecture Overview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751" y="1854741"/>
            <a:ext cx="6928499" cy="3288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Future Work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326" name="Google Shape;3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1762"/>
            <a:ext cx="1142999" cy="11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Improvements</a:t>
            </a:r>
            <a:endParaRPr/>
          </a:p>
        </p:txBody>
      </p:sp>
      <p:sp>
        <p:nvSpPr>
          <p:cNvPr id="328" name="Google Shape;328;p44"/>
          <p:cNvSpPr txBox="1"/>
          <p:nvPr>
            <p:ph idx="1" type="body"/>
          </p:nvPr>
        </p:nvSpPr>
        <p:spPr>
          <a:xfrm>
            <a:off x="770475" y="2072825"/>
            <a:ext cx="6887400" cy="25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Enable </a:t>
            </a:r>
            <a:r>
              <a:rPr b="1" lang="en" sz="1400"/>
              <a:t>voice-to-text and text-to-voice</a:t>
            </a:r>
            <a:r>
              <a:rPr lang="en" sz="1400"/>
              <a:t> transcription to take the application a step further and make it feel more like a real conversation and not just a chat.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Improve </a:t>
            </a:r>
            <a:r>
              <a:rPr b="1" lang="en" sz="1400"/>
              <a:t>Authentication</a:t>
            </a:r>
            <a:r>
              <a:rPr lang="en" sz="1400"/>
              <a:t> and allow for </a:t>
            </a:r>
            <a:r>
              <a:rPr b="1" lang="en" sz="1400"/>
              <a:t>persistent message history</a:t>
            </a:r>
            <a:r>
              <a:rPr lang="en" sz="1400"/>
              <a:t>.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 any </a:t>
            </a:r>
            <a:r>
              <a:rPr b="1" lang="en" sz="1400"/>
              <a:t>additional features</a:t>
            </a:r>
            <a:r>
              <a:rPr lang="en" sz="1400"/>
              <a:t>, such as </a:t>
            </a:r>
            <a:r>
              <a:rPr b="1" lang="en" sz="1400"/>
              <a:t>implementing an Agent</a:t>
            </a:r>
            <a:r>
              <a:rPr lang="en" sz="1400"/>
              <a:t> to allow the LLM to query another API to f.e.: List possible gift ideas or build a custom wishlist to send to Santa.</a:t>
            </a:r>
            <a:endParaRPr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 Answers</a:t>
            </a:r>
            <a:endParaRPr/>
          </a:p>
        </p:txBody>
      </p:sp>
      <p:sp>
        <p:nvSpPr>
          <p:cNvPr id="334" name="Google Shape;334;p45"/>
          <p:cNvSpPr txBox="1"/>
          <p:nvPr/>
        </p:nvSpPr>
        <p:spPr>
          <a:xfrm>
            <a:off x="35300" y="3052550"/>
            <a:ext cx="91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are here to help!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Raise any questions or concerns you might have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5" name="Google Shape;3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36" y="1988000"/>
            <a:ext cx="2405625" cy="24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6"/>
          <p:cNvSpPr txBox="1"/>
          <p:nvPr>
            <p:ph type="title"/>
          </p:nvPr>
        </p:nvSpPr>
        <p:spPr>
          <a:xfrm>
            <a:off x="241938" y="4405400"/>
            <a:ext cx="31968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Join our discord Server!</a:t>
            </a:r>
            <a:endParaRPr sz="2220"/>
          </a:p>
        </p:txBody>
      </p:sp>
      <p:sp>
        <p:nvSpPr>
          <p:cNvPr id="342" name="Google Shape;342;p46"/>
          <p:cNvSpPr txBox="1"/>
          <p:nvPr>
            <p:ph type="title"/>
          </p:nvPr>
        </p:nvSpPr>
        <p:spPr>
          <a:xfrm>
            <a:off x="3659601" y="4405400"/>
            <a:ext cx="3470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Submit your Project</a:t>
            </a:r>
            <a:r>
              <a:rPr lang="en" sz="2220"/>
              <a:t>!</a:t>
            </a:r>
            <a:endParaRPr sz="2220"/>
          </a:p>
        </p:txBody>
      </p:sp>
      <p:pic>
        <p:nvPicPr>
          <p:cNvPr id="343" name="Google Shape;3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611" y="2001625"/>
            <a:ext cx="2378390" cy="237839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6"/>
          <p:cNvSpPr txBox="1"/>
          <p:nvPr>
            <p:ph type="title"/>
          </p:nvPr>
        </p:nvSpPr>
        <p:spPr>
          <a:xfrm>
            <a:off x="241950" y="693325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idx="1" type="subTitle"/>
          </p:nvPr>
        </p:nvSpPr>
        <p:spPr>
          <a:xfrm>
            <a:off x="4523975" y="1005450"/>
            <a:ext cx="4139700" cy="10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Company</a:t>
            </a:r>
            <a:r>
              <a:rPr lang="en" sz="3600"/>
              <a:t> </a:t>
            </a:r>
            <a:endParaRPr sz="3600"/>
          </a:p>
        </p:txBody>
      </p:sp>
      <p:sp>
        <p:nvSpPr>
          <p:cNvPr id="106" name="Google Shape;106;p17"/>
          <p:cNvSpPr txBox="1"/>
          <p:nvPr>
            <p:ph idx="2" type="body"/>
          </p:nvPr>
        </p:nvSpPr>
        <p:spPr>
          <a:xfrm>
            <a:off x="4541525" y="2008650"/>
            <a:ext cx="4139700" cy="24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love to take on challenges, face the unknown, and be on the forefront of serverless innovation.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Helping companies and people realize their full potential gives us energy.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Speak to a Guru today! </a:t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20" y="0"/>
            <a:ext cx="413891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436" y="1116300"/>
            <a:ext cx="2405625" cy="24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4294967295" type="title"/>
          </p:nvPr>
        </p:nvSpPr>
        <p:spPr>
          <a:xfrm>
            <a:off x="5269838" y="3533700"/>
            <a:ext cx="31968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Join our discord Server!</a:t>
            </a:r>
            <a:endParaRPr sz="222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100" y="1116300"/>
            <a:ext cx="221932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your project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770475" y="2032000"/>
            <a:ext cx="6887400" cy="20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is required?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Link to </a:t>
            </a:r>
            <a:r>
              <a:rPr b="1" lang="en" sz="1400"/>
              <a:t>Article</a:t>
            </a:r>
            <a:r>
              <a:rPr lang="en" sz="1400"/>
              <a:t>: Published Article link (Hashnode, Medium, dev.to, …)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Link to </a:t>
            </a:r>
            <a:r>
              <a:rPr b="1" lang="en" sz="1400"/>
              <a:t>Demo Video</a:t>
            </a:r>
            <a:r>
              <a:rPr lang="en" sz="1400"/>
              <a:t>: Has to be accessible via public link (Youtube, Loom, …)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Link to </a:t>
            </a:r>
            <a:r>
              <a:rPr b="1" lang="en" sz="1400"/>
              <a:t>Public Repository</a:t>
            </a:r>
            <a:r>
              <a:rPr lang="en" sz="1400"/>
              <a:t>: Repository has to be public and visible by anyone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Any additional comments, f.e.: the link to hosted app, any required credentials, …</a:t>
            </a:r>
            <a:endParaRPr sz="1400"/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Submission Requirements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00" y="63387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type="title"/>
          </p:nvPr>
        </p:nvSpPr>
        <p:spPr>
          <a:xfrm>
            <a:off x="732350" y="3873600"/>
            <a:ext cx="68874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Deadline December 17, 2023, 11:59 PM PST</a:t>
            </a:r>
            <a:br>
              <a:rPr lang="en" sz="2300"/>
            </a:br>
            <a:r>
              <a:rPr b="0" lang="en" sz="1600"/>
              <a:t>Any change made after the deadline won’t be reviewed</a:t>
            </a:r>
            <a:endParaRPr b="0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Submissions Form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325" y="1177287"/>
            <a:ext cx="2788926" cy="278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50" y="1206400"/>
            <a:ext cx="5133852" cy="37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Bedrock Code Samples</a:t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5300" y="3052550"/>
            <a:ext cx="9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Examples to get started using AWS Bedrock with or without Langchain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225" y="634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Bedrock Code Samples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849" y="1827549"/>
            <a:ext cx="5814301" cy="2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rverless Guru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